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3" r:id="rId4"/>
  </p:sldMasterIdLst>
  <p:notesMasterIdLst>
    <p:notesMasterId r:id="rId40"/>
  </p:notesMasterIdLst>
  <p:handoutMasterIdLst>
    <p:handoutMasterId r:id="rId41"/>
  </p:handoutMasterIdLst>
  <p:sldIdLst>
    <p:sldId id="256" r:id="rId5"/>
    <p:sldId id="310" r:id="rId6"/>
    <p:sldId id="626" r:id="rId7"/>
    <p:sldId id="627" r:id="rId8"/>
    <p:sldId id="628" r:id="rId9"/>
    <p:sldId id="629" r:id="rId10"/>
    <p:sldId id="496" r:id="rId11"/>
    <p:sldId id="630" r:id="rId12"/>
    <p:sldId id="631" r:id="rId13"/>
    <p:sldId id="632" r:id="rId14"/>
    <p:sldId id="633" r:id="rId15"/>
    <p:sldId id="634" r:id="rId16"/>
    <p:sldId id="635" r:id="rId17"/>
    <p:sldId id="636" r:id="rId18"/>
    <p:sldId id="316" r:id="rId19"/>
    <p:sldId id="637" r:id="rId20"/>
    <p:sldId id="306" r:id="rId21"/>
    <p:sldId id="638" r:id="rId22"/>
    <p:sldId id="639" r:id="rId23"/>
    <p:sldId id="640" r:id="rId24"/>
    <p:sldId id="641" r:id="rId25"/>
    <p:sldId id="642" r:id="rId26"/>
    <p:sldId id="643" r:id="rId27"/>
    <p:sldId id="644" r:id="rId28"/>
    <p:sldId id="645" r:id="rId29"/>
    <p:sldId id="646" r:id="rId30"/>
    <p:sldId id="647" r:id="rId31"/>
    <p:sldId id="648" r:id="rId32"/>
    <p:sldId id="649" r:id="rId33"/>
    <p:sldId id="650" r:id="rId34"/>
    <p:sldId id="651" r:id="rId35"/>
    <p:sldId id="652" r:id="rId36"/>
    <p:sldId id="653" r:id="rId37"/>
    <p:sldId id="654" r:id="rId38"/>
    <p:sldId id="655" r:id="rId3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695">
          <p15:clr>
            <a:srgbClr val="A4A3A4"/>
          </p15:clr>
        </p15:guide>
        <p15:guide id="4" pos="22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ffany Zyniewicz" initials="TZ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9A964-6D38-6242-8E9E-064672A1A8FC}" v="2" dt="2021-07-01T06:52:51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94718" autoAdjust="0"/>
  </p:normalViewPr>
  <p:slideViewPr>
    <p:cSldViewPr snapToGrid="0" snapToObjects="1" showGuides="1">
      <p:cViewPr varScale="1">
        <p:scale>
          <a:sx n="93" d="100"/>
          <a:sy n="93" d="100"/>
        </p:scale>
        <p:origin x="1123" y="82"/>
      </p:cViewPr>
      <p:guideLst>
        <p:guide orient="horz"/>
        <p:guide pos="2888"/>
        <p:guide orient="horz" pos="695"/>
        <p:guide pos="227"/>
      </p:guideLst>
    </p:cSldViewPr>
  </p:slideViewPr>
  <p:outlineViewPr>
    <p:cViewPr>
      <p:scale>
        <a:sx n="33" d="100"/>
        <a:sy n="33" d="100"/>
      </p:scale>
      <p:origin x="0" y="1195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52235B0-F59D-4F31-85E6-EF005CCA9A57}" type="datetimeFigureOut">
              <a:rPr lang="en-US"/>
              <a:pPr>
                <a:defRPr/>
              </a:pPr>
              <a:t>9/18/2024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F9D4C33-2821-49F8-8AA6-30CA939CFF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536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C443B46-3867-42B8-9B90-F0060E094AC7}" type="datetimeFigureOut">
              <a:rPr lang="en-US"/>
              <a:pPr>
                <a:defRPr/>
              </a:pPr>
              <a:t>9/18/2024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270DF98-8515-4272-AE18-335A0D2356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844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ppt_open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65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1223963" y="3724275"/>
            <a:ext cx="6692900" cy="838200"/>
          </a:xfrm>
          <a:effectLst/>
        </p:spPr>
        <p:txBody>
          <a:bodyPr anchorCtr="1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1266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307013"/>
            <a:ext cx="6400800" cy="533400"/>
          </a:xfrm>
        </p:spPr>
        <p:txBody>
          <a:bodyPr lIns="91440" tIns="45720" rIns="91440" bIns="4572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3382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768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9263" y="1611313"/>
            <a:ext cx="2155825" cy="44211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200" y="1611313"/>
            <a:ext cx="6316663" cy="44211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081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ppt_open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986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0405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6944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8735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228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471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872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99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88" y="1520675"/>
            <a:ext cx="8613775" cy="3686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2698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5530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2825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06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8515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1786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1490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566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76639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915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32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71521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05362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74863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7266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991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5501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8522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1639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410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7366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6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5468"/>
            <a:ext cx="8524875" cy="38893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346325"/>
            <a:ext cx="4230688" cy="3686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3288" y="2346325"/>
            <a:ext cx="4230687" cy="3686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47772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23519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7817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884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3860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5877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5357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7799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0453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1456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56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66281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889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4506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8140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6546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2967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7367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6322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317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969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22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29961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0166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0152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914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300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9061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9061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9061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240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69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953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14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33388" y="716150"/>
            <a:ext cx="8524875" cy="388937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chemeClr val="bg2">
                <a:alpha val="74998"/>
              </a:schemeClr>
            </a:outerShdw>
          </a:effectLst>
          <a:extLs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3753" y="1499160"/>
            <a:ext cx="861377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0" name="Text Box 11"/>
          <p:cNvSpPr txBox="1">
            <a:spLocks noChangeArrowheads="1"/>
          </p:cNvSpPr>
          <p:nvPr userDrawn="1"/>
        </p:nvSpPr>
        <p:spPr bwMode="auto">
          <a:xfrm>
            <a:off x="303213" y="6581775"/>
            <a:ext cx="8840787" cy="2698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sz="1000" dirty="0">
              <a:ea typeface="+mn-ea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0" y="6588125"/>
            <a:ext cx="9144000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algn="l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eaLnBrk="0" hangingPunct="0">
              <a:tabLst>
                <a:tab pos="74850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4850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sz="1000" dirty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Copyright © 2022 Wolters Kluwer ·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158875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2" name="Picture 14" descr="WK_CMYK.jpg"/>
          <p:cNvPicPr>
            <a:picLocks noChangeAspect="1"/>
          </p:cNvPicPr>
          <p:nvPr userDrawn="1"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00825"/>
            <a:ext cx="13176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35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  <p:sldLayoutId id="2147483750" r:id="rId57"/>
    <p:sldLayoutId id="2147483751" r:id="rId58"/>
    <p:sldLayoutId id="2147483752" r:id="rId59"/>
    <p:sldLayoutId id="2147483753" r:id="rId60"/>
    <p:sldLayoutId id="2147483754" r:id="rId61"/>
    <p:sldLayoutId id="2147483755" r:id="rId62"/>
    <p:sldLayoutId id="2147483756" r:id="rId63"/>
    <p:sldLayoutId id="2147483757" r:id="rId64"/>
    <p:sldLayoutId id="2147483762" r:id="rId65"/>
    <p:sldLayoutId id="2147483769" r:id="rId66"/>
    <p:sldLayoutId id="2147483773" r:id="rId6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+mj-lt"/>
          <a:ea typeface="ヒラギノ角ゴ Pro W3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  <a:ea typeface="ヒラギノ角ゴ Pro W3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  <a:ea typeface="ヒラギノ角ゴ Pro W3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  <a:ea typeface="ヒラギノ角ゴ Pro W3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  <a:ea typeface="ヒラギノ角ゴ Pro W3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86EC4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  <a:ea typeface="ヒラギノ角ゴ Pro W3" charset="0"/>
          <a:cs typeface="+mn-cs"/>
        </a:defRPr>
      </a:lvl1pPr>
      <a:lvl2pPr marL="862013" indent="-404813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Font typeface="Courier New" panose="02070309020205020404" pitchFamily="49" charset="0"/>
        <a:buChar char="o"/>
        <a:defRPr sz="2400">
          <a:solidFill>
            <a:schemeClr val="tx1"/>
          </a:solidFill>
          <a:latin typeface="+mn-lt"/>
          <a:ea typeface="ヒラギノ角ゴ Pro W3" charset="0"/>
        </a:defRPr>
      </a:lvl2pPr>
      <a:lvl3pPr marL="1204913" indent="-2286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ヒラギノ角ゴ Pro W3" charset="0"/>
        </a:defRPr>
      </a:lvl3pPr>
      <a:lvl4pPr marL="1600200" indent="-2286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  <a:ea typeface="ヒラギノ角ゴ Pro W3" charset="0"/>
        </a:defRPr>
      </a:lvl4pPr>
      <a:lvl5pPr marL="2057400" indent="-2286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400">
          <a:solidFill>
            <a:schemeClr val="tx1"/>
          </a:solidFill>
          <a:latin typeface="+mn-lt"/>
          <a:ea typeface="ヒラギノ角ゴ Pro W3" charset="0"/>
        </a:defRPr>
      </a:lvl5pPr>
      <a:lvl6pPr marL="2514600" indent="-228600" algn="l" rtl="0" fontAlgn="base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90000"/>
        </a:lnSpc>
        <a:spcBef>
          <a:spcPct val="60000"/>
        </a:spcBef>
        <a:spcAft>
          <a:spcPct val="0"/>
        </a:spcAft>
        <a:buClr>
          <a:srgbClr val="CC9900"/>
        </a:buClr>
        <a:buChar char="•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3.pn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3.png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3.png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3.png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3963" y="3011281"/>
            <a:ext cx="6692900" cy="155119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Introduction to Clinical Pharmacology </a:t>
            </a:r>
            <a:b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</a:br>
            <a:b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Chapter 26</a:t>
            </a:r>
            <a:b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Cholinergic Blocking Drugs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DAE9818-CCB2-4BEC-9FDC-BCF49AF0C3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7"/>
    </mc:Choice>
    <mc:Fallback>
      <p:transition spd="slow" advTm="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/>
              </a:rPr>
              <a:t>Cholinergic Blocking Drugs—</a:t>
            </a:r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Adverse Reactions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722223"/>
            <a:ext cx="4230688" cy="3686175"/>
          </a:xfrm>
        </p:spPr>
        <p:txBody>
          <a:bodyPr/>
          <a:lstStyle/>
          <a:p>
            <a:pPr marL="285750" indent="-285750" eaLnBrk="1" hangingPunct="1">
              <a:buFontTx/>
              <a:buChar char="•"/>
            </a:pPr>
            <a:r>
              <a:rPr lang="en-US" altLang="en-US" sz="2400" dirty="0">
                <a:latin typeface="Trebuchet MS" pitchFamily="34" charset="0"/>
                <a:cs typeface="Trebuchet MS" pitchFamily="34" charset="0"/>
              </a:rPr>
              <a:t>Central Nervous System Reactions: 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Headache, flushing, nervousness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Drowsiness, weakness, insomnia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Nasal congestion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Fever</a:t>
            </a:r>
          </a:p>
        </p:txBody>
      </p:sp>
      <p:pic>
        <p:nvPicPr>
          <p:cNvPr id="5" name="Picture 2" descr="This picture Describes about Cholinergic Blocking Drugs—Adverse Reactions">
            <a:extLst>
              <a:ext uri="{FF2B5EF4-FFF2-40B4-BE49-F238E27FC236}">
                <a16:creationId xmlns:a16="http://schemas.microsoft.com/office/drawing/2014/main" id="{D607AF01-C195-4E8F-B004-CBDF81354B0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19415" y="2160182"/>
            <a:ext cx="4218432" cy="281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22ECDCF-E899-495D-B35A-200A207571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48"/>
    </mc:Choice>
    <mc:Fallback>
      <p:transition spd="slow" advTm="15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/>
              </a:rPr>
              <a:t>Cholinergic Blocking Drugs—</a:t>
            </a:r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Adverse Reactions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635139"/>
            <a:ext cx="4230688" cy="3686175"/>
          </a:xfrm>
        </p:spPr>
        <p:txBody>
          <a:bodyPr/>
          <a:lstStyle/>
          <a:p>
            <a:pPr marL="285750" indent="-285750" eaLnBrk="1" hangingPunct="1">
              <a:buFontTx/>
              <a:buChar char="•"/>
            </a:pPr>
            <a:r>
              <a:rPr lang="en-US" altLang="en-US" sz="2400" dirty="0">
                <a:latin typeface="Trebuchet MS" pitchFamily="34" charset="0"/>
                <a:cs typeface="Trebuchet MS" pitchFamily="34" charset="0"/>
              </a:rPr>
              <a:t>Visual Reactions: 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Blurred vision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Mydriasis 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Photophobia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Cycloplegia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Increased ocular tension</a:t>
            </a:r>
          </a:p>
        </p:txBody>
      </p:sp>
      <p:pic>
        <p:nvPicPr>
          <p:cNvPr id="5" name="Picture 2" descr="This picture Describes about Cholinergic Blocking Drugs—Adverse Reactions">
            <a:extLst>
              <a:ext uri="{FF2B5EF4-FFF2-40B4-BE49-F238E27FC236}">
                <a16:creationId xmlns:a16="http://schemas.microsoft.com/office/drawing/2014/main" id="{27501899-F03D-4626-B9FC-7D7B190A4E7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13288" y="2066986"/>
            <a:ext cx="4230687" cy="28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907CD1-A620-4D12-AADD-BFAAE5E56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2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92"/>
    </mc:Choice>
    <mc:Fallback>
      <p:transition spd="slow" advTm="65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/>
              </a:rPr>
              <a:t>Cholinergic Blocking Drugs—</a:t>
            </a:r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Adverse Reactions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678681"/>
            <a:ext cx="4230688" cy="3686175"/>
          </a:xfrm>
        </p:spPr>
        <p:txBody>
          <a:bodyPr/>
          <a:lstStyle/>
          <a:p>
            <a:pPr marL="285750" indent="-285750" eaLnBrk="1" hangingPunct="1">
              <a:buFontTx/>
              <a:buChar char="•"/>
            </a:pPr>
            <a:r>
              <a:rPr lang="en-US" altLang="en-US" sz="2400" dirty="0">
                <a:latin typeface="Trebuchet MS" pitchFamily="34" charset="0"/>
                <a:cs typeface="Trebuchet MS" pitchFamily="34" charset="0"/>
              </a:rPr>
              <a:t>Genitourinary System Reactions: 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Urinary hesitancy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Urinary retention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Dysuria</a:t>
            </a:r>
          </a:p>
        </p:txBody>
      </p:sp>
      <p:pic>
        <p:nvPicPr>
          <p:cNvPr id="5" name="Picture 2" descr="This picture Describes about Cholinergic Blocking Drugs—Adverse Reactions">
            <a:extLst>
              <a:ext uri="{FF2B5EF4-FFF2-40B4-BE49-F238E27FC236}">
                <a16:creationId xmlns:a16="http://schemas.microsoft.com/office/drawing/2014/main" id="{EB431698-575D-4C40-BE8B-944BCA2F60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0311" y="2323904"/>
            <a:ext cx="3596640" cy="239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A6D4C7-5802-46F1-9CE3-ECED19BE1E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7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9"/>
    </mc:Choice>
    <mc:Fallback>
      <p:transition spd="slow" advTm="1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/>
              </a:rPr>
              <a:t>Cholinergic Blocking Drugs—</a:t>
            </a:r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Adverse Reactions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722223"/>
            <a:ext cx="4230688" cy="3686175"/>
          </a:xfrm>
        </p:spPr>
        <p:txBody>
          <a:bodyPr/>
          <a:lstStyle/>
          <a:p>
            <a:pPr marL="285750" indent="-285750" eaLnBrk="1" hangingPunct="1">
              <a:buFontTx/>
              <a:buChar char="•"/>
            </a:pPr>
            <a:r>
              <a:rPr lang="en-US" altLang="en-US" sz="2400" dirty="0">
                <a:latin typeface="Trebuchet MS" pitchFamily="34" charset="0"/>
                <a:cs typeface="Trebuchet MS" pitchFamily="34" charset="0"/>
              </a:rPr>
              <a:t>Cardiovascular System Reactions: 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Palpitations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Bradycardia (low doses of atropine)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Tachycardia (high doses of atropine)</a:t>
            </a:r>
          </a:p>
        </p:txBody>
      </p:sp>
      <p:pic>
        <p:nvPicPr>
          <p:cNvPr id="5" name="Picture 2" descr="This picture Describes about Cholinergic Blocking Drugs—Adverse Reactions">
            <a:extLst>
              <a:ext uri="{FF2B5EF4-FFF2-40B4-BE49-F238E27FC236}">
                <a16:creationId xmlns:a16="http://schemas.microsoft.com/office/drawing/2014/main" id="{B532A2EA-6099-45CF-AB11-4982D2990D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84591" y="2090078"/>
            <a:ext cx="3688080" cy="295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B55E8D-3B20-4910-92D3-92F71EA49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7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47"/>
    </mc:Choice>
    <mc:Fallback>
      <p:transition spd="slow" advTm="18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/>
              </a:rPr>
              <a:t>Cholinergic Blocking Drugs—</a:t>
            </a:r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Adverse Reactions #6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736737"/>
            <a:ext cx="4230688" cy="3686175"/>
          </a:xfrm>
        </p:spPr>
        <p:txBody>
          <a:bodyPr/>
          <a:lstStyle/>
          <a:p>
            <a:pPr marL="285750" indent="-285750" eaLnBrk="1" hangingPunct="1">
              <a:buFontTx/>
              <a:buChar char="•"/>
            </a:pPr>
            <a:r>
              <a:rPr lang="en-US" altLang="en-US" sz="2400" dirty="0">
                <a:latin typeface="Trebuchet MS" pitchFamily="34" charset="0"/>
                <a:cs typeface="Trebuchet MS" pitchFamily="34" charset="0"/>
              </a:rPr>
              <a:t>Other Reactions: 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Urticaria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Decreased sweat production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Anaphylactic shock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Rash</a:t>
            </a:r>
          </a:p>
        </p:txBody>
      </p:sp>
      <p:pic>
        <p:nvPicPr>
          <p:cNvPr id="5" name="Picture 2" descr="This picture Describes about Cholinergic Blocking Drugs—Adverse Reactions">
            <a:extLst>
              <a:ext uri="{FF2B5EF4-FFF2-40B4-BE49-F238E27FC236}">
                <a16:creationId xmlns:a16="http://schemas.microsoft.com/office/drawing/2014/main" id="{CA154D5E-0E94-4CA4-B10D-F8EB40A686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16367" y="1994864"/>
            <a:ext cx="4224528" cy="316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32F8D2-5ED9-4F16-B6E7-7EDA38617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1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45"/>
    </mc:Choice>
    <mc:Fallback>
      <p:transition spd="slow" advTm="17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en-US" altLang="en-US" b="1" dirty="0">
                <a:latin typeface="Trebuchet MS"/>
              </a:rPr>
              <a:t>Cholinergic Blocking Drugs</a:t>
            </a:r>
            <a:r>
              <a:rPr lang="en-US" altLang="en-US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—Contraindications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330199" y="1286803"/>
            <a:ext cx="8450943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/>
          <a:p>
            <a:pPr marL="342900" indent="-342900" algn="l" eaLnBrk="1" hangingPunct="1">
              <a:buFont typeface="Arial" panose="020B0604020202020204" pitchFamily="34" charset="0"/>
              <a:buChar char="•"/>
            </a:pPr>
            <a:r>
              <a:rPr lang="en-US" altLang="en-US" sz="2400" b="0" dirty="0">
                <a:latin typeface="Trebuchet MS" pitchFamily="34" charset="0"/>
                <a:cs typeface="Trebuchet MS" pitchFamily="34" charset="0"/>
              </a:rPr>
              <a:t>Contraindicated in clients with:</a:t>
            </a:r>
            <a:endParaRPr lang="en-US" altLang="en-US" sz="24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known hypersensitivity to the drugs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glaucoma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myasthenia gravis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tachyarrhythmia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myocardial infarction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heart failure (unless bradycardia is present)</a:t>
            </a:r>
          </a:p>
          <a:p>
            <a:pPr lvl="1" indent="0" eaLnBrk="1" hangingPunct="1">
              <a:buNone/>
            </a:pPr>
            <a:endParaRPr lang="en-US" altLang="en-US" dirty="0">
              <a:latin typeface="Trebuchet MS"/>
            </a:endParaRPr>
          </a:p>
          <a:p>
            <a:pPr marL="457200" lvl="1" indent="0" eaLnBrk="1" hangingPunct="1">
              <a:buNone/>
            </a:pPr>
            <a:endParaRPr lang="en-US" altLang="en-US" dirty="0">
              <a:latin typeface="Trebuchet MS"/>
            </a:endParaRPr>
          </a:p>
          <a:p>
            <a:pPr algn="l" eaLnBrk="1" hangingPunct="1"/>
            <a:endParaRPr lang="en-US" altLang="en-US" sz="2400" dirty="0">
              <a:latin typeface="Trebuchet M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15D85E-D5E5-C541-95DD-9BA518FA4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20816" y="5145318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7F7CED1-8BF1-4DFB-806D-982E7B80B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4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32"/>
    </mc:Choice>
    <mc:Fallback>
      <p:transition spd="slow" advTm="30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/>
              </a:rPr>
              <a:t>Cholinergic Blocking Drugs—</a:t>
            </a:r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Precautions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170691"/>
            <a:ext cx="8813800" cy="368617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rebuchet MS" pitchFamily="34" charset="0"/>
                <a:cs typeface="Trebuchet MS" pitchFamily="34" charset="0"/>
              </a:rPr>
              <a:t>Use cautiously in clients with:</a:t>
            </a:r>
          </a:p>
          <a:p>
            <a:pPr marL="746125" lvl="1" indent="-288925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GI infection</a:t>
            </a:r>
          </a:p>
          <a:p>
            <a:pPr marL="746125" lvl="1" indent="-288925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Benign prostatic hypertrophy</a:t>
            </a:r>
          </a:p>
          <a:p>
            <a:pPr marL="746125" lvl="1" indent="-288925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Urinary retention</a:t>
            </a:r>
          </a:p>
          <a:p>
            <a:pPr marL="746125" lvl="1" indent="-288925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Hyperthyroidism</a:t>
            </a:r>
          </a:p>
          <a:p>
            <a:pPr marL="746125" lvl="1" indent="-288925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Hepatic or renal disease</a:t>
            </a:r>
          </a:p>
          <a:p>
            <a:pPr marL="746125" lvl="1" indent="-288925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Hypertension</a:t>
            </a:r>
          </a:p>
          <a:p>
            <a:pPr marL="746125" lvl="1" indent="-288925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Asthma </a:t>
            </a:r>
          </a:p>
          <a:p>
            <a:pPr marL="746125" lvl="1" indent="-288925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pregnancy (pregnancy category C) or lactation</a:t>
            </a:r>
          </a:p>
          <a:p>
            <a:pPr marL="746125" lvl="1" indent="-288925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use cautiously in clients over 65 years old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15D85E-D5E5-C541-95DD-9BA518FA4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90972" y="5212668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42C409A-9F91-498B-9C47-04B48F8C5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2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92"/>
    </mc:Choice>
    <mc:Fallback>
      <p:transition spd="slow" advTm="27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5420" y="622073"/>
            <a:ext cx="8229600" cy="38779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en-US" b="1" dirty="0">
                <a:latin typeface="Trebuchet MS"/>
              </a:rPr>
              <a:t>Cholinergic Blocking Drugs—</a:t>
            </a:r>
            <a:r>
              <a:rPr lang="en-US" altLang="en-US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Interactions</a:t>
            </a:r>
            <a:endParaRPr lang="en-US" b="1" dirty="0">
              <a:latin typeface="Trebuchet MS"/>
              <a:cs typeface="Trebuchet MS"/>
            </a:endParaRPr>
          </a:p>
        </p:txBody>
      </p:sp>
      <p:graphicFrame>
        <p:nvGraphicFramePr>
          <p:cNvPr id="8" name="Table 8" descr="This picture Describes about Cholinergic Blocking Drugs—Interactions">
            <a:extLst>
              <a:ext uri="{FF2B5EF4-FFF2-40B4-BE49-F238E27FC236}">
                <a16:creationId xmlns:a16="http://schemas.microsoft.com/office/drawing/2014/main" id="{BDB48780-4D40-4D15-B803-FE6265AE5DA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34938598"/>
              </p:ext>
            </p:extLst>
          </p:nvPr>
        </p:nvGraphicFramePr>
        <p:xfrm>
          <a:off x="507990" y="1527616"/>
          <a:ext cx="8229600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505">
                  <a:extLst>
                    <a:ext uri="{9D8B030D-6E8A-4147-A177-3AD203B41FA5}">
                      <a16:colId xmlns:a16="http://schemas.microsoft.com/office/drawing/2014/main" val="694760308"/>
                    </a:ext>
                  </a:extLst>
                </a:gridCol>
                <a:gridCol w="2586790">
                  <a:extLst>
                    <a:ext uri="{9D8B030D-6E8A-4147-A177-3AD203B41FA5}">
                      <a16:colId xmlns:a16="http://schemas.microsoft.com/office/drawing/2014/main" val="3345274210"/>
                    </a:ext>
                  </a:extLst>
                </a:gridCol>
                <a:gridCol w="3164305">
                  <a:extLst>
                    <a:ext uri="{9D8B030D-6E8A-4147-A177-3AD203B41FA5}">
                      <a16:colId xmlns:a16="http://schemas.microsoft.com/office/drawing/2014/main" val="2080785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Interacting 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Common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Effect of 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357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rebuchet MS"/>
                        </a:rPr>
                        <a:t>Antibiotics/ Antifungals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Anti-infective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Decreased effectiveness of anti-infective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61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rebuchet MS"/>
                        </a:rPr>
                        <a:t>Meperidine, flurazepam, phenothiazines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Preoperative sedation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Increased effect of the cholinergic blocker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15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rebuchet MS"/>
                        </a:rPr>
                        <a:t>Tricyclic antidepressants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Management of 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Increased effect of the cholinergic blocker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91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rebuchet MS"/>
                        </a:rPr>
                        <a:t>Haloperidol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Antianxiety/ antipsychotic 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Decreased effectiveness of the antipsychotic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05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rebuchet MS"/>
                        </a:rPr>
                        <a:t>Digoxin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Management of cardiac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/>
                        </a:rPr>
                        <a:t>Increased serum levels of digoxin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16988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E3AE9D-479A-4C11-8BF0-8E35383D5D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2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94"/>
    </mc:Choice>
    <mc:Fallback>
      <p:transition spd="slow" advTm="129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dirty="0">
                <a:latin typeface="Trebuchet MS"/>
                <a:cs typeface="Trebuchet MS"/>
              </a:rPr>
              <a:t>Pharmacology in Practice 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330345"/>
            <a:ext cx="8614616" cy="3686175"/>
          </a:xfrm>
        </p:spPr>
        <p:txBody>
          <a:bodyPr/>
          <a:lstStyle/>
          <a:p>
            <a:r>
              <a:rPr lang="en-US" sz="2400" dirty="0">
                <a:latin typeface="Trebuchet MS"/>
              </a:rPr>
              <a:t>A client who was prescribed a cholinergic blocking drug is concerned about drug interactions. The client informs the nurse that he is taking the antidepressant Wellbutrin? What antidepressant drug class interacts with cholinergic blockers?</a:t>
            </a:r>
          </a:p>
          <a:p>
            <a:pPr marL="800100" lvl="1" indent="-342900">
              <a:buAutoNum type="alphaLcParenR"/>
            </a:pPr>
            <a:r>
              <a:rPr lang="en-US" dirty="0">
                <a:latin typeface="Trebuchet MS"/>
              </a:rPr>
              <a:t>Selective serotonin reuptake inhibitors</a:t>
            </a:r>
          </a:p>
          <a:p>
            <a:pPr marL="800100" lvl="1" indent="-342900">
              <a:buAutoNum type="alphaLcParenR"/>
            </a:pPr>
            <a:r>
              <a:rPr lang="en-US" dirty="0">
                <a:latin typeface="Trebuchet MS"/>
              </a:rPr>
              <a:t>Serotonin-norepinephrine reuptake inhibitors</a:t>
            </a:r>
          </a:p>
          <a:p>
            <a:pPr marL="800100" lvl="1" indent="-342900">
              <a:buAutoNum type="alphaLcParenR"/>
            </a:pPr>
            <a:r>
              <a:rPr lang="en-US" dirty="0">
                <a:latin typeface="Trebuchet MS"/>
              </a:rPr>
              <a:t>Tricyclics</a:t>
            </a:r>
          </a:p>
          <a:p>
            <a:pPr marL="800100" lvl="1" indent="-342900">
              <a:buAutoNum type="alphaLcParenR"/>
            </a:pPr>
            <a:r>
              <a:rPr lang="en-US" dirty="0">
                <a:latin typeface="Trebuchet MS"/>
              </a:rPr>
              <a:t>Monoamine oxidase inhibitor</a:t>
            </a:r>
          </a:p>
        </p:txBody>
      </p:sp>
      <p:pic>
        <p:nvPicPr>
          <p:cNvPr id="5" name="Content Placeholder 4" descr="This picture Describes about Pharmacology in Practice Exercise">
            <a:extLst>
              <a:ext uri="{FF2B5EF4-FFF2-40B4-BE49-F238E27FC236}">
                <a16:creationId xmlns:a16="http://schemas.microsoft.com/office/drawing/2014/main" id="{2146B676-2433-41AD-BFCB-02C206611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956" y="4189412"/>
            <a:ext cx="3169920" cy="21153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8E5CC7-D342-4A5A-8DA4-D6CCA0C49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9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90"/>
    </mc:Choice>
    <mc:Fallback>
      <p:transition spd="slow" advTm="44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248808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199" y="1272289"/>
            <a:ext cx="8613775" cy="3686175"/>
          </a:xfrm>
        </p:spPr>
        <p:txBody>
          <a:bodyPr/>
          <a:lstStyle/>
          <a:p>
            <a:pPr eaLnBrk="1" hangingPunct="1"/>
            <a:r>
              <a:rPr lang="en-US" altLang="en-US" sz="2200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Preadministration Assessment</a:t>
            </a:r>
          </a:p>
          <a:p>
            <a:pPr eaLnBrk="1" hangingPunct="1"/>
            <a:r>
              <a:rPr lang="en-US" altLang="en-US" sz="2200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Prior to administration for surgical purposes or ulcer management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200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Objective </a:t>
            </a:r>
            <a:r>
              <a:rPr lang="en-US" altLang="en-US" sz="2200" dirty="0">
                <a:latin typeface="Trebuchet MS" pitchFamily="34" charset="0"/>
                <a:cs typeface="Trebuchet MS" pitchFamily="34" charset="0"/>
              </a:rPr>
              <a:t>Data</a:t>
            </a:r>
            <a:endParaRPr lang="en-US" altLang="en-US" sz="2200" b="1" dirty="0">
              <a:latin typeface="Trebuchet MS" pitchFamily="34" charset="0"/>
              <a:ea typeface="Trebuchet MS" pitchFamily="34" charset="0"/>
              <a:cs typeface="Trebuchet MS" pitchFamily="34" charset="0"/>
            </a:endParaRPr>
          </a:p>
          <a:p>
            <a:pPr marL="1028700" lvl="1">
              <a:buFontTx/>
              <a:buChar char="•"/>
            </a:pPr>
            <a:r>
              <a:rPr lang="en-US" altLang="en-US" sz="2200" dirty="0">
                <a:latin typeface="Trebuchet MS"/>
                <a:cs typeface="Trebuchet MS" pitchFamily="34" charset="0"/>
              </a:rPr>
              <a:t>Vital signs </a:t>
            </a:r>
          </a:p>
          <a:p>
            <a:pPr marL="1028700" lvl="1">
              <a:buFontTx/>
              <a:buChar char="•"/>
            </a:pPr>
            <a:r>
              <a:rPr lang="en-US" altLang="en-US" sz="2200" dirty="0">
                <a:latin typeface="Trebuchet MS"/>
                <a:cs typeface="Trebuchet MS" pitchFamily="34" charset="0"/>
              </a:rPr>
              <a:t>Description of signs such as occult blood in stool for peptic ulcer, visual acuity for glaucoma</a:t>
            </a:r>
          </a:p>
          <a:p>
            <a:pPr marL="1028700" lvl="1">
              <a:buFontTx/>
              <a:buChar char="•"/>
            </a:pPr>
            <a:r>
              <a:rPr lang="en-US" altLang="en-US" sz="2200" dirty="0">
                <a:latin typeface="Trebuchet MS"/>
                <a:cs typeface="Trebuchet MS" pitchFamily="34" charset="0"/>
              </a:rPr>
              <a:t>Measure for weight loss or dehydration</a:t>
            </a:r>
          </a:p>
        </p:txBody>
      </p:sp>
      <p:pic>
        <p:nvPicPr>
          <p:cNvPr id="5" name="Content Placeholder 4" descr="This picture Describes about Nursing Process—Client Receiving a Cholinergic Blocking Drug">
            <a:extLst>
              <a:ext uri="{FF2B5EF4-FFF2-40B4-BE49-F238E27FC236}">
                <a16:creationId xmlns:a16="http://schemas.microsoft.com/office/drawing/2014/main" id="{8F0B838F-CFCD-415C-A73B-9D52553BA14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71066" y="4758384"/>
            <a:ext cx="2772908" cy="18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BD7C21-E4E8-4541-963F-5C730BBC7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21"/>
    </mc:Choice>
    <mc:Fallback>
      <p:transition spd="slow" advTm="64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35420" y="612774"/>
            <a:ext cx="8115300" cy="38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en-US" altLang="en-US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Learning Objectives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435420" y="1437584"/>
            <a:ext cx="8229600" cy="53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/>
          <a:p>
            <a:pPr marL="457200" indent="-457200" algn="l">
              <a:buFont typeface="+mj-lt"/>
              <a:buAutoNum type="arabicPeriod"/>
            </a:pPr>
            <a:r>
              <a:rPr lang="en-US" sz="2000" b="0" dirty="0"/>
              <a:t>Explain the uses, general drug actions, general adverse reactions, contraindications, precautions, and interactions of the cholinergic blocking drugs (also called anticholinergic drugs and cholinergic blockers).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dirty="0"/>
              <a:t>Distinguish important preadministration and ongoing assessment activities the nurse should perform on the client taking a cholinergic blocking drug.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dirty="0"/>
              <a:t>List nursing diagnoses particular to the client taking a cholinergic blocking drug.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dirty="0"/>
              <a:t>Examine ways to promote an optimal response to therapy, how to manage common adverse reactions, and important points to keep in mind when educating clients taking cholinergic blocking drugs.</a:t>
            </a:r>
          </a:p>
          <a:p>
            <a:pPr algn="l"/>
            <a:endParaRPr lang="en-US" sz="2200" b="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55B6E25-5D11-457B-8CF8-F2F7DD4E6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6"/>
    </mc:Choice>
    <mc:Fallback>
      <p:transition spd="slow" advTm="2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248808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714" y="1214233"/>
            <a:ext cx="8509000" cy="3686175"/>
          </a:xfrm>
        </p:spPr>
        <p:txBody>
          <a:bodyPr/>
          <a:lstStyle/>
          <a:p>
            <a:pPr eaLnBrk="1" hangingPunct="1"/>
            <a:r>
              <a:rPr lang="en-US" altLang="en-US" sz="2200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Preadministration Assessment (continued)</a:t>
            </a:r>
          </a:p>
          <a:p>
            <a:pPr eaLnBrk="1" hangingPunct="1"/>
            <a:r>
              <a:rPr lang="en-US" altLang="en-US" sz="2200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Prior to administration for surgical purposes or ulcer management</a:t>
            </a:r>
          </a:p>
          <a:p>
            <a:pPr marL="340995" indent="-340995" eaLnBrk="1" hangingPunct="1">
              <a:buFontTx/>
              <a:buChar char="•"/>
            </a:pPr>
            <a:r>
              <a:rPr lang="en-US" altLang="en-US" sz="2200" b="1" dirty="0">
                <a:latin typeface="Trebuchet MS" pitchFamily="34" charset="0"/>
                <a:cs typeface="Trebuchet MS" pitchFamily="34" charset="0"/>
              </a:rPr>
              <a:t>Subjective </a:t>
            </a:r>
            <a:r>
              <a:rPr lang="en-US" altLang="en-US" sz="2200" dirty="0">
                <a:latin typeface="Trebuchet MS" pitchFamily="34" charset="0"/>
                <a:cs typeface="Trebuchet MS" pitchFamily="34" charset="0"/>
              </a:rPr>
              <a:t>Data</a:t>
            </a:r>
          </a:p>
          <a:p>
            <a:pPr marL="1083945" lvl="1" indent="-340995" eaLnBrk="1" hangingPunct="1">
              <a:buFontTx/>
              <a:buChar char="•"/>
            </a:pPr>
            <a:r>
              <a:rPr lang="en-US" altLang="en-US" sz="2200" dirty="0">
                <a:latin typeface="Trebuchet MS"/>
                <a:cs typeface="Trebuchet MS" pitchFamily="34" charset="0"/>
              </a:rPr>
              <a:t>History of general health and wellness</a:t>
            </a:r>
          </a:p>
          <a:p>
            <a:pPr marL="1083945" lvl="1" indent="-340995" eaLnBrk="1" hangingPunct="1">
              <a:buFontTx/>
              <a:buChar char="•"/>
            </a:pPr>
            <a:r>
              <a:rPr lang="en-US" altLang="en-US" sz="2200" dirty="0">
                <a:latin typeface="Trebuchet MS"/>
                <a:cs typeface="Trebuchet MS" pitchFamily="34" charset="0"/>
              </a:rPr>
              <a:t>Pain experience: onset, type, radiation, location, intensity, and duration</a:t>
            </a:r>
          </a:p>
          <a:p>
            <a:pPr marL="1083945" lvl="1" indent="-340995" eaLnBrk="1" hangingPunct="1">
              <a:buFontTx/>
              <a:buChar char="•"/>
            </a:pPr>
            <a:r>
              <a:rPr lang="en-US" altLang="en-US" sz="2200" dirty="0">
                <a:latin typeface="Trebuchet MS"/>
                <a:cs typeface="Trebuchet MS" pitchFamily="34" charset="0"/>
              </a:rPr>
              <a:t>Client’s description of symptoms of the current disorder</a:t>
            </a:r>
          </a:p>
          <a:p>
            <a:pPr marL="1083945" lvl="1" indent="-340995" eaLnBrk="1" hangingPunct="1">
              <a:buFontTx/>
              <a:buChar char="•"/>
            </a:pPr>
            <a:r>
              <a:rPr lang="en-US" altLang="en-US" sz="2200" dirty="0">
                <a:latin typeface="Trebuchet MS"/>
                <a:cs typeface="Trebuchet MS" pitchFamily="34" charset="0"/>
              </a:rPr>
              <a:t>Remedies attempted before seeking care</a:t>
            </a:r>
          </a:p>
        </p:txBody>
      </p:sp>
      <p:pic>
        <p:nvPicPr>
          <p:cNvPr id="5" name="Picture 2" descr="This picture Describes about Nursing Process—Client Receiving a Cholinergic Blocking Drug">
            <a:extLst>
              <a:ext uri="{FF2B5EF4-FFF2-40B4-BE49-F238E27FC236}">
                <a16:creationId xmlns:a16="http://schemas.microsoft.com/office/drawing/2014/main" id="{FA262658-F929-4E8F-98EC-DE1A4AB2E3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595872" y="5195833"/>
            <a:ext cx="2243328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1019E5-69D8-4D26-A55D-353C32F16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36"/>
    </mc:Choice>
    <mc:Fallback>
      <p:transition spd="slow" advTm="16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248808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199" y="1185205"/>
            <a:ext cx="8613775" cy="3686175"/>
          </a:xfrm>
        </p:spPr>
        <p:txBody>
          <a:bodyPr/>
          <a:lstStyle/>
          <a:p>
            <a:pPr eaLnBrk="1" hangingPunct="1"/>
            <a:r>
              <a:rPr lang="en-US" altLang="en-US" sz="2200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Ongoing Assessment 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Check vital signs; observe for adverse drug reactions; evaluate the symptoms and complaints related to the client’s diagnosis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Compare ongoing assessment to baseline assessment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Document and report any increase in severity of symptoms to primary health care provider immediately </a:t>
            </a:r>
          </a:p>
        </p:txBody>
      </p:sp>
      <p:pic>
        <p:nvPicPr>
          <p:cNvPr id="5" name="Content Placeholder 4" descr="This picture Describes about Nursing Process—Client Receiving a Cholinergic Blocking Drug">
            <a:extLst>
              <a:ext uri="{FF2B5EF4-FFF2-40B4-BE49-F238E27FC236}">
                <a16:creationId xmlns:a16="http://schemas.microsoft.com/office/drawing/2014/main" id="{45E4C194-7922-4C8F-9C45-6048386B1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9804" y="4045140"/>
            <a:ext cx="3791712" cy="252374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72E0AA-5A78-442C-AB05-C6565DAFA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37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3"/>
    </mc:Choice>
    <mc:Fallback>
      <p:transition spd="slow" advTm="7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8" y="329490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Diagnosis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Impaired Comfort related to xerostomia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Constipation related to slowing of peristalsis in GI tract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Injury Risk related to dizziness, drowsiness, mental confusion, impaired vision, or heat prostration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Ineffective Tissue Perfusion related to impaired heart pumping action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9175F3-141C-498E-9DEC-9FFB9D763B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9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32"/>
    </mc:Choice>
    <mc:Fallback>
      <p:transition spd="slow" advTm="57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8" y="329490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ea typeface="Trebuchet MS" pitchFamily="34" charset="0"/>
                <a:cs typeface="Trebuchet MS" pitchFamily="34" charset="0"/>
              </a:rPr>
              <a:t>Planning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Expected client outcomes depend on the reason for administration of the cholinergic blocking drug but may include:</a:t>
            </a:r>
          </a:p>
          <a:p>
            <a:pPr lvl="2" eaLnBrk="1" hangingPunct="1"/>
            <a:r>
              <a:rPr lang="en-US" altLang="en-US" dirty="0">
                <a:latin typeface="Trebuchet MS"/>
              </a:rPr>
              <a:t>Optimal response to therapy</a:t>
            </a:r>
          </a:p>
          <a:p>
            <a:pPr lvl="2" eaLnBrk="1" hangingPunct="1"/>
            <a:r>
              <a:rPr lang="en-US" altLang="en-US" dirty="0">
                <a:latin typeface="Trebuchet MS"/>
              </a:rPr>
              <a:t>Management of adverse drug reactions</a:t>
            </a:r>
          </a:p>
          <a:p>
            <a:pPr lvl="2" eaLnBrk="1" hangingPunct="1"/>
            <a:r>
              <a:rPr lang="en-US" altLang="en-US" dirty="0">
                <a:latin typeface="Trebuchet MS"/>
              </a:rPr>
              <a:t>Confidence in an understanding of the prescribed medication regimen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A70C71-3773-41BC-BCC1-1C235F14F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8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2"/>
    </mc:Choice>
    <mc:Fallback>
      <p:transition spd="slow" advTm="9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8" y="329490"/>
            <a:ext cx="8524875" cy="775597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</a:rPr>
              <a:t>Promoting Optimal Response to Therapy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</a:rPr>
              <a:t>Client receiving a preoperative drug: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</a:rPr>
              <a:t>Give at exact time prescribed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</a:rPr>
              <a:t>Instruct the client to void before the drug is given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</a:rPr>
              <a:t>Inform the client that drowsiness and dry mouth will occur within 20 to 30 minutes, that this is normal, and that fluid is not to be taken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</a:rPr>
              <a:t>Instruct the client to remain in bed after administration of preoperative drug; raise side rails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586E578-8DDB-46F2-97C7-51929CB247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2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76"/>
    </mc:Choice>
    <mc:Fallback>
      <p:transition spd="slow" advTm="35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248808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199" y="1185205"/>
            <a:ext cx="8613775" cy="3686175"/>
          </a:xfrm>
        </p:spPr>
        <p:txBody>
          <a:bodyPr/>
          <a:lstStyle/>
          <a:p>
            <a:pPr eaLnBrk="1" hangingPunct="1"/>
            <a:r>
              <a:rPr lang="en-US" altLang="en-US" sz="2200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 panose="020B0603020202020204" pitchFamily="34" charset="0"/>
              </a:rPr>
              <a:t>Monitoring and Managing Client Needs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200" b="1" dirty="0">
                <a:latin typeface="Trebuchet MS"/>
              </a:rPr>
              <a:t>Impaired Comfort: Xerostomia</a:t>
            </a:r>
            <a:endParaRPr lang="en-US" altLang="en-US" sz="2200" b="1" dirty="0">
              <a:latin typeface="Trebuchet MS" panose="020B0603020202020204" pitchFamily="34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Encourage client to take a few sips of water before and while taking an oral drug and to sip water at intervals during meals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Encourage client to suck on sugarless hard candy if allowed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Check oral cavity daily for soreness or ulcerations </a:t>
            </a:r>
          </a:p>
          <a:p>
            <a:pPr marL="1371600" lvl="3" indent="0">
              <a:buNone/>
            </a:pPr>
            <a:endParaRPr lang="en-US" altLang="en-US" sz="2200" dirty="0">
              <a:latin typeface="Trebuchet MS"/>
            </a:endParaRPr>
          </a:p>
          <a:p>
            <a:endParaRPr lang="en-US" dirty="0"/>
          </a:p>
        </p:txBody>
      </p:sp>
      <p:pic>
        <p:nvPicPr>
          <p:cNvPr id="5" name="Picture 6" descr="This picture Describes about Nursing Process—Client Receiving a Cholinergic Blocking Drug">
            <a:extLst>
              <a:ext uri="{FF2B5EF4-FFF2-40B4-BE49-F238E27FC236}">
                <a16:creationId xmlns:a16="http://schemas.microsoft.com/office/drawing/2014/main" id="{16D83AEE-63A9-412D-AB55-15A9C282A7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3314" y="5007428"/>
            <a:ext cx="2550156" cy="17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474E7C-F18D-4208-9ADE-E6F248C54B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82"/>
    </mc:Choice>
    <mc:Fallback>
      <p:transition spd="slow" advTm="3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248808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199" y="1156177"/>
            <a:ext cx="8613775" cy="3686175"/>
          </a:xfrm>
        </p:spPr>
        <p:txBody>
          <a:bodyPr/>
          <a:lstStyle/>
          <a:p>
            <a:pPr eaLnBrk="1" hangingPunct="1"/>
            <a:r>
              <a:rPr lang="en-US" altLang="en-US" sz="2200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 panose="020B0603020202020204" pitchFamily="34" charset="0"/>
              </a:rPr>
              <a:t>Monitoring and Managing Client Needs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200" b="1" dirty="0">
                <a:latin typeface="Trebuchet MS"/>
              </a:rPr>
              <a:t>Constipation</a:t>
            </a:r>
            <a:endParaRPr lang="en-US" altLang="en-US" sz="2200" b="1" dirty="0">
              <a:latin typeface="Trebuchet MS" panose="020B0603020202020204" pitchFamily="34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Urge client to increase fluid intake up to 2000 mL daily; eat a diet high in fiber; obtain adequate exercise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Reassure client that increasing fluids will minimize adverse reaction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Primary health care provider may prescribe a stool softener, if necessary, to prevent constipation </a:t>
            </a:r>
          </a:p>
        </p:txBody>
      </p:sp>
      <p:pic>
        <p:nvPicPr>
          <p:cNvPr id="5" name="Picture 2" descr="This picture Describes about Nursing Process—Client Receiving a Cholinergic Blocking Drug">
            <a:extLst>
              <a:ext uri="{FF2B5EF4-FFF2-40B4-BE49-F238E27FC236}">
                <a16:creationId xmlns:a16="http://schemas.microsoft.com/office/drawing/2014/main" id="{0F4BD3CA-49BC-42E8-B159-CC6AC12414A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29507" y="5325790"/>
            <a:ext cx="2166150" cy="144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D94B01-C425-4983-94E5-B9CDE789A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9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90"/>
    </mc:Choice>
    <mc:Fallback>
      <p:transition spd="slow" advTm="31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248808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330345"/>
            <a:ext cx="8509000" cy="3686175"/>
          </a:xfrm>
        </p:spPr>
        <p:txBody>
          <a:bodyPr/>
          <a:lstStyle/>
          <a:p>
            <a:pPr eaLnBrk="1" hangingPunct="1"/>
            <a:r>
              <a:rPr lang="en-US" altLang="en-US" sz="2400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</a:rPr>
              <a:t>Monitoring and Managing Client Needs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rebuchet MS"/>
              </a:rPr>
              <a:t>Injury Risk</a:t>
            </a:r>
            <a:endParaRPr lang="en-US" altLang="en-US" sz="2400" b="1" dirty="0">
              <a:latin typeface="Trebuchet MS" panose="020B0603020202020204" pitchFamily="34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rebuchet MS"/>
              </a:rPr>
              <a:t>Drugs may cause drowsiness, dizziness, blurred vision, photophobia; monitor the client for any disturbance in vision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rebuchet MS"/>
              </a:rPr>
              <a:t>Instruct client to wear sunglasses when going outside even on cloudy days for photophobia; provide semi-dark/dimly lit room</a:t>
            </a:r>
          </a:p>
        </p:txBody>
      </p:sp>
      <p:pic>
        <p:nvPicPr>
          <p:cNvPr id="5" name="Picture 2" descr="This picture Describes about Nursing Process—Client Receiving a Cholinergic Blocking Drug">
            <a:extLst>
              <a:ext uri="{FF2B5EF4-FFF2-40B4-BE49-F238E27FC236}">
                <a16:creationId xmlns:a16="http://schemas.microsoft.com/office/drawing/2014/main" id="{F2A305C7-63E5-4B14-B210-65BA0296043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91026" y="5571310"/>
            <a:ext cx="1865376" cy="6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D807D2-B856-4F99-98CE-AA545AA2E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8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12"/>
    </mc:Choice>
    <mc:Fallback>
      <p:transition spd="slow" advTm="47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248808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214233"/>
            <a:ext cx="8614616" cy="3686175"/>
          </a:xfrm>
        </p:spPr>
        <p:txBody>
          <a:bodyPr/>
          <a:lstStyle/>
          <a:p>
            <a:pPr eaLnBrk="1" hangingPunct="1"/>
            <a:r>
              <a:rPr lang="en-US" altLang="en-US" sz="2200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 panose="020B0603020202020204" pitchFamily="34" charset="0"/>
              </a:rPr>
              <a:t>Monitoring and Managing Client Needs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200" b="1" dirty="0">
                <a:latin typeface="Trebuchet MS"/>
              </a:rPr>
              <a:t>Injury Risk (continued)</a:t>
            </a:r>
            <a:endParaRPr lang="en-US" altLang="en-US" sz="2200" b="1" dirty="0">
              <a:latin typeface="Trebuchet MS" panose="020B0603020202020204" pitchFamily="34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Elderly client should be observed at frequent intervals for excitement; agitation; mental confusion; drowsiness; urinary retention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Client should be taught to call for assistance to prevent injury when ambulation is required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Mydriasis and cycloplegia may develop; screen time should be limited to reduce the strain on the eyes</a:t>
            </a:r>
          </a:p>
        </p:txBody>
      </p:sp>
      <p:pic>
        <p:nvPicPr>
          <p:cNvPr id="5" name="Picture 2" descr="This picture Describes about Nursing Process—Client Receiving a Cholinergic Blocking Drug">
            <a:extLst>
              <a:ext uri="{FF2B5EF4-FFF2-40B4-BE49-F238E27FC236}">
                <a16:creationId xmlns:a16="http://schemas.microsoft.com/office/drawing/2014/main" id="{44EE2587-D691-4DD5-9764-D6097528EEC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23791" y="5358328"/>
            <a:ext cx="2057350" cy="136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F81522-B4B8-49CD-9852-C16E07ECCA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73"/>
    </mc:Choice>
    <mc:Fallback>
      <p:transition spd="slow" advTm="26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248808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199" y="1112635"/>
            <a:ext cx="8613775" cy="3686175"/>
          </a:xfrm>
        </p:spPr>
        <p:txBody>
          <a:bodyPr/>
          <a:lstStyle/>
          <a:p>
            <a:pPr eaLnBrk="1" hangingPunct="1"/>
            <a:r>
              <a:rPr lang="en-US" altLang="en-US" sz="2200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 panose="020B0603020202020204" pitchFamily="34" charset="0"/>
              </a:rPr>
              <a:t>Monitoring and Managing Client Needs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200" b="1" dirty="0">
                <a:latin typeface="Trebuchet MS"/>
              </a:rPr>
              <a:t>Injury Risk (continued)</a:t>
            </a:r>
            <a:endParaRPr lang="en-US" altLang="en-US" sz="2200" b="1" dirty="0">
              <a:latin typeface="Trebuchet MS" panose="020B0603020202020204" pitchFamily="34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Elderly clients are especially at risk for decreased sweating and heat prostration and should be observed frequently for signs of overheating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Teach client to avoid going outside on hot, sunny days; use fans to cool the body; sponge the skin with cool water; wear loose-fitting clothing in warm weather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Hold dose of drug if heat prostration is suspected</a:t>
            </a:r>
          </a:p>
        </p:txBody>
      </p:sp>
      <p:pic>
        <p:nvPicPr>
          <p:cNvPr id="5" name="Picture 2" descr="This picture Describes about Nursing Process—Client Receiving a Cholinergic Blocking Drug">
            <a:extLst>
              <a:ext uri="{FF2B5EF4-FFF2-40B4-BE49-F238E27FC236}">
                <a16:creationId xmlns:a16="http://schemas.microsoft.com/office/drawing/2014/main" id="{F29CD421-E1EC-4D25-BB08-53DB67108E2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49390" y="5506437"/>
            <a:ext cx="1877568" cy="12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0BC870-C748-4662-A7F9-8BB108C971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26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10"/>
    </mc:Choice>
    <mc:Fallback>
      <p:transition spd="slow" advTm="50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/>
              </a:rPr>
              <a:t>Autonomic Nervous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199" y="1344859"/>
            <a:ext cx="8613775" cy="3686175"/>
          </a:xfrm>
        </p:spPr>
        <p:txBody>
          <a:bodyPr/>
          <a:lstStyle/>
          <a:p>
            <a:pPr marL="685800" lvl="2" indent="-285750"/>
            <a:r>
              <a:rPr lang="en-US" altLang="en-US" sz="2400" dirty="0">
                <a:latin typeface="Trebuchet MS" panose="020B0603020202020204" pitchFamily="34" charset="0"/>
              </a:rPr>
              <a:t>Division of the peripheral nervous system concerned with the functions essential to life of an organism and not consciously controlled (e.g., blood pressure, heart rate, and gastrointestinal activity)</a:t>
            </a:r>
          </a:p>
          <a:p>
            <a:pPr marL="685800" lvl="2" indent="-285750"/>
            <a:r>
              <a:rPr lang="en-US" altLang="en-US" sz="2400" dirty="0">
                <a:latin typeface="Trebuchet MS" panose="020B0603020202020204" pitchFamily="34" charset="0"/>
              </a:rPr>
              <a:t>Divided into two branches:</a:t>
            </a:r>
          </a:p>
          <a:p>
            <a:pPr marL="1143000" lvl="3" indent="-285750"/>
            <a:r>
              <a:rPr lang="en-US" altLang="en-US" sz="2400" dirty="0">
                <a:latin typeface="Trebuchet MS" panose="020B0603020202020204" pitchFamily="34" charset="0"/>
              </a:rPr>
              <a:t>Sympathetic</a:t>
            </a:r>
          </a:p>
          <a:p>
            <a:pPr marL="1143000" lvl="3" indent="-285750"/>
            <a:r>
              <a:rPr lang="en-US" altLang="en-US" sz="2400" dirty="0">
                <a:latin typeface="Trebuchet MS" panose="020B0603020202020204" pitchFamily="34" charset="0"/>
              </a:rPr>
              <a:t>Parasympathetic</a:t>
            </a:r>
          </a:p>
        </p:txBody>
      </p:sp>
      <p:pic>
        <p:nvPicPr>
          <p:cNvPr id="5" name="Picture 8" descr="This picture Describes about Autonomic Nervous System">
            <a:extLst>
              <a:ext uri="{FF2B5EF4-FFF2-40B4-BE49-F238E27FC236}">
                <a16:creationId xmlns:a16="http://schemas.microsoft.com/office/drawing/2014/main" id="{5E43C06D-740C-4541-847E-869823F0149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14129" y="3517404"/>
            <a:ext cx="4230687" cy="282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60D376-DDB8-4E61-BA4F-99BCBEFBA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25"/>
    </mc:Choice>
    <mc:Fallback>
      <p:transition spd="slow" advTm="14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248808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170691"/>
            <a:ext cx="8614616" cy="3686175"/>
          </a:xfrm>
        </p:spPr>
        <p:txBody>
          <a:bodyPr/>
          <a:lstStyle/>
          <a:p>
            <a:pPr eaLnBrk="1" hangingPunct="1"/>
            <a:r>
              <a:rPr lang="en-US" altLang="en-US" sz="2200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 panose="020B0603020202020204" pitchFamily="34" charset="0"/>
              </a:rPr>
              <a:t>Monitoring and Managing Client Needs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200" b="1" dirty="0">
                <a:latin typeface="Trebuchet MS"/>
              </a:rPr>
              <a:t>Ineffective Tissue Perfusion</a:t>
            </a:r>
            <a:endParaRPr lang="en-US" altLang="en-US" sz="2200" dirty="0">
              <a:latin typeface="Trebuchet MS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For the client receiving atropine for third-degree heart block, monitor for change in pulse rate or rhythm; place on cardiac monitor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Failure of drug to increase the heart rate must be reported to the primary health care provider immediately</a:t>
            </a:r>
          </a:p>
        </p:txBody>
      </p:sp>
      <p:pic>
        <p:nvPicPr>
          <p:cNvPr id="5" name="Content Placeholder 4" descr="This picture Describes about Nursing Process—Client Receiving a Cholinergic Blocking Drug">
            <a:extLst>
              <a:ext uri="{FF2B5EF4-FFF2-40B4-BE49-F238E27FC236}">
                <a16:creationId xmlns:a16="http://schemas.microsoft.com/office/drawing/2014/main" id="{98B816D7-7952-43FB-95DD-816DC1C6589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84700" y="4558159"/>
            <a:ext cx="4230687" cy="190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35AC89-04AB-44D8-8C40-E92D5BA7A2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4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52"/>
    </mc:Choice>
    <mc:Fallback>
      <p:transition spd="slow" advTm="17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dirty="0">
                <a:latin typeface="Trebuchet MS"/>
                <a:cs typeface="Trebuchet MS"/>
              </a:rPr>
              <a:t>Pharmacology in Practice Exercise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199" y="1199719"/>
            <a:ext cx="8613775" cy="3686175"/>
          </a:xfrm>
        </p:spPr>
        <p:txBody>
          <a:bodyPr/>
          <a:lstStyle/>
          <a:p>
            <a:r>
              <a:rPr lang="en-US" sz="2200" dirty="0">
                <a:latin typeface="Trebuchet MS"/>
              </a:rPr>
              <a:t>Which of the following interventions should the nurse perform when caring for a client receiving a cholinergic blocking drug and who is experiencing constipation?</a:t>
            </a:r>
          </a:p>
          <a:p>
            <a:pPr marL="800100" lvl="1" indent="-342900">
              <a:buAutoNum type="alphaLcParenR"/>
            </a:pPr>
            <a:r>
              <a:rPr lang="en-US" sz="2200" dirty="0">
                <a:latin typeface="Trebuchet MS"/>
              </a:rPr>
              <a:t>Place items against walls to ensure clear path to bathroom</a:t>
            </a:r>
          </a:p>
          <a:p>
            <a:pPr marL="800100" lvl="1" indent="-342900">
              <a:buAutoNum type="alphaLcParenR"/>
            </a:pPr>
            <a:r>
              <a:rPr lang="en-US" sz="2200" dirty="0">
                <a:latin typeface="Trebuchet MS"/>
              </a:rPr>
              <a:t>Engage in handwork activities</a:t>
            </a:r>
          </a:p>
          <a:p>
            <a:pPr marL="800100" lvl="1" indent="-342900">
              <a:buAutoNum type="alphaLcParenR"/>
            </a:pPr>
            <a:r>
              <a:rPr lang="en-US" sz="2200" dirty="0">
                <a:latin typeface="Trebuchet MS"/>
              </a:rPr>
              <a:t>Monitor food intake to be sure the client is easting fiber-rich foods</a:t>
            </a:r>
          </a:p>
          <a:p>
            <a:pPr marL="800100" lvl="1" indent="-342900">
              <a:buAutoNum type="alphaLcParenR"/>
            </a:pPr>
            <a:r>
              <a:rPr lang="en-US" sz="2200" dirty="0">
                <a:latin typeface="Trebuchet MS"/>
              </a:rPr>
              <a:t>Monitor for a change in pulse rate or rhythm</a:t>
            </a:r>
          </a:p>
        </p:txBody>
      </p:sp>
      <p:pic>
        <p:nvPicPr>
          <p:cNvPr id="5" name="Content Placeholder 4" descr="This picture Describes about Pharmacology in Practice Exercise">
            <a:extLst>
              <a:ext uri="{FF2B5EF4-FFF2-40B4-BE49-F238E27FC236}">
                <a16:creationId xmlns:a16="http://schemas.microsoft.com/office/drawing/2014/main" id="{2146B676-2433-41AD-BFCB-02C206611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015" y="4612040"/>
            <a:ext cx="2999232" cy="19994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11DA990-1652-4AEB-BDDA-8642CD1DA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95"/>
    </mc:Choice>
    <mc:Fallback>
      <p:transition spd="slow" advTm="27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248808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199719"/>
            <a:ext cx="8614616" cy="3686175"/>
          </a:xfrm>
        </p:spPr>
        <p:txBody>
          <a:bodyPr/>
          <a:lstStyle/>
          <a:p>
            <a:pPr eaLnBrk="1" hangingPunct="1"/>
            <a:r>
              <a:rPr lang="en-US" altLang="en-US" sz="2200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Implementation—Educating th</a:t>
            </a:r>
            <a:r>
              <a:rPr lang="en-US" altLang="en-US" sz="2200" dirty="0">
                <a:latin typeface="Trebuchet MS" pitchFamily="34" charset="0"/>
                <a:cs typeface="Trebuchet MS" pitchFamily="34" charset="0"/>
              </a:rPr>
              <a:t>e Client and Family</a:t>
            </a:r>
            <a:endParaRPr lang="en-US" altLang="en-US" sz="2200" b="1" dirty="0">
              <a:latin typeface="Trebuchet MS" pitchFamily="34" charset="0"/>
              <a:ea typeface="Trebuchet MS" pitchFamily="34" charset="0"/>
              <a:cs typeface="Trebuchet MS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Emphasize the importance of uninterrupted drug therapy, even if symptoms have been relieved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Teach the client and family about the common adverse reactions and measures to lessen the intensity of adverse reactions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rebuchet MS"/>
              </a:rPr>
              <a:t>Encourage client to discuss adverse reactions with primary health care provider</a:t>
            </a:r>
          </a:p>
        </p:txBody>
      </p:sp>
      <p:pic>
        <p:nvPicPr>
          <p:cNvPr id="5" name="Picture 2" descr="This picture Describes about Nursing Process—Client Receiving a Cholinergic Blocking Drug">
            <a:extLst>
              <a:ext uri="{FF2B5EF4-FFF2-40B4-BE49-F238E27FC236}">
                <a16:creationId xmlns:a16="http://schemas.microsoft.com/office/drawing/2014/main" id="{F9FCA574-EE12-4AD1-AC1E-D6FAC4ACD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3359" y="4025111"/>
            <a:ext cx="3590544" cy="23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F20500-430F-42D2-BF5B-E4939A39F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9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21"/>
    </mc:Choice>
    <mc:Fallback>
      <p:transition spd="slow" advTm="47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8" y="329490"/>
            <a:ext cx="8524875" cy="775597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Nursing Process—Client Receiving a Cholinergic Blocking Drug #14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88" y="1302965"/>
            <a:ext cx="8613775" cy="3686175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Evaluation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Was the therapeutic effect achieved?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Were adverse reactions: identified, reported, and managed? </a:t>
            </a:r>
          </a:p>
          <a:p>
            <a:pPr lvl="2"/>
            <a:r>
              <a:rPr lang="en-US" altLang="en-US" dirty="0">
                <a:latin typeface="Trebuchet MS"/>
              </a:rPr>
              <a:t>Mucous membranes remain moist</a:t>
            </a:r>
          </a:p>
          <a:p>
            <a:pPr lvl="2"/>
            <a:r>
              <a:rPr lang="en-US" altLang="en-US" dirty="0">
                <a:latin typeface="Trebuchet MS"/>
              </a:rPr>
              <a:t>Client reports adequate bowel movements</a:t>
            </a:r>
          </a:p>
          <a:p>
            <a:pPr lvl="2"/>
            <a:r>
              <a:rPr lang="en-US" altLang="en-US" dirty="0">
                <a:latin typeface="Trebuchet MS"/>
              </a:rPr>
              <a:t>No evidence of injury</a:t>
            </a:r>
          </a:p>
          <a:p>
            <a:pPr lvl="2"/>
            <a:r>
              <a:rPr lang="en-US" altLang="en-US" dirty="0">
                <a:latin typeface="Trebuchet MS"/>
              </a:rPr>
              <a:t>Tissue perfusion is maintained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rebuchet MS"/>
              </a:rPr>
              <a:t>Did client and family express confidence and demonstrate understanding of drug regimen?</a:t>
            </a:r>
            <a:endParaRPr lang="en-US" altLang="en-US" dirty="0">
              <a:latin typeface="Trebuchet MS"/>
              <a:cs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35DD4F-0937-4AEB-B966-587925934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8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15"/>
    </mc:Choice>
    <mc:Fallback>
      <p:transition spd="slow" advTm="30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Turn and Talk—Case Study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170691"/>
            <a:ext cx="8614616" cy="3686175"/>
          </a:xfrm>
        </p:spPr>
        <p:txBody>
          <a:bodyPr/>
          <a:lstStyle/>
          <a:p>
            <a:r>
              <a:rPr lang="en-US" sz="2400" dirty="0">
                <a:latin typeface="Trebuchet MS" panose="020B0603020202020204" pitchFamily="34" charset="0"/>
                <a:cs typeface="Trebuchet MS" pitchFamily="34" charset="0"/>
              </a:rPr>
              <a:t>A 74-year-old  client presents to the clinic complaining of symptoms of overactive bladder. The physician writes a prescription for tolterodine (Detrol LA) 4 mg every day.</a:t>
            </a:r>
          </a:p>
          <a:p>
            <a:endParaRPr lang="en-US" sz="2400" dirty="0">
              <a:latin typeface="Trebuchet MS" panose="020B0603020202020204" pitchFamily="34" charset="0"/>
              <a:cs typeface="Trebuchet MS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rebuchet MS" panose="020B0603020202020204" pitchFamily="34" charset="0"/>
                <a:cs typeface="Trebuchet MS" pitchFamily="34" charset="0"/>
              </a:rPr>
              <a:t>What adverse reactions should be included in the nurse’s teaching plan for this client?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rebuchet MS" panose="020B0603020202020204" pitchFamily="34" charset="0"/>
                <a:cs typeface="Trebuchet MS" pitchFamily="34" charset="0"/>
              </a:rPr>
              <a:t>What specific adverse reactions of a cholinergic blocking drug should the nurse monitor for in this client due to them being 74 years old?</a:t>
            </a:r>
          </a:p>
        </p:txBody>
      </p:sp>
      <p:pic>
        <p:nvPicPr>
          <p:cNvPr id="5" name="Content Placeholder 4" descr="This picture Describes about Turn and Talk—Case Study">
            <a:extLst>
              <a:ext uri="{FF2B5EF4-FFF2-40B4-BE49-F238E27FC236}">
                <a16:creationId xmlns:a16="http://schemas.microsoft.com/office/drawing/2014/main" id="{19908FFE-F52F-42D6-B015-9F88D5E5FD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634" y="4623747"/>
            <a:ext cx="2830966" cy="189270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2FDA228-0926-419E-92E1-FE35AAB7C4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4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6"/>
    </mc:Choice>
    <mc:Fallback>
      <p:transition spd="slow" advTm="4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Turn and Talk—Case Study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272289"/>
            <a:ext cx="8614616" cy="3686175"/>
          </a:xfrm>
        </p:spPr>
        <p:txBody>
          <a:bodyPr/>
          <a:lstStyle/>
          <a:p>
            <a:r>
              <a:rPr lang="en-US" sz="2400" dirty="0">
                <a:latin typeface="Trebuchet MS" panose="020B0603020202020204" pitchFamily="34" charset="0"/>
                <a:cs typeface="Trebuchet MS" pitchFamily="34" charset="0"/>
              </a:rPr>
              <a:t>A 74-year-old  client presents to the clinic complaining of symptoms of overactive bladder. The physician writes a prescription for tolterodine (Detrol LA) 4 mg every day.</a:t>
            </a:r>
          </a:p>
          <a:p>
            <a:endParaRPr lang="en-US" sz="2400" dirty="0">
              <a:latin typeface="Trebuchet MS" panose="020B0603020202020204" pitchFamily="34" charset="0"/>
              <a:cs typeface="Trebuchet MS" pitchFamily="34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Trebuchet MS" panose="020B0603020202020204" pitchFamily="34" charset="0"/>
                <a:cs typeface="Trebuchet MS" pitchFamily="34" charset="0"/>
              </a:rPr>
              <a:t>A few weeks later the client calls the physician’s office complaining of dry mouth symptoms. What should the nurse recommend to the client to reduce the dry mouth discomfort?</a:t>
            </a:r>
          </a:p>
        </p:txBody>
      </p:sp>
      <p:pic>
        <p:nvPicPr>
          <p:cNvPr id="5" name="Content Placeholder 4" descr="This picture Describes about Turn and Talk—Case Study">
            <a:extLst>
              <a:ext uri="{FF2B5EF4-FFF2-40B4-BE49-F238E27FC236}">
                <a16:creationId xmlns:a16="http://schemas.microsoft.com/office/drawing/2014/main" id="{19908FFE-F52F-42D6-B015-9F88D5E5FD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594" y="4441373"/>
            <a:ext cx="2936874" cy="196351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9D0F24-3F7A-490E-8FF5-E873CE02C7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8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6"/>
    </mc:Choice>
    <mc:Fallback>
      <p:transition spd="slow" advTm="1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/>
              </a:rPr>
              <a:t>Parasympathetic Nervous System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577083"/>
            <a:ext cx="4230688" cy="3686175"/>
          </a:xfrm>
        </p:spPr>
        <p:txBody>
          <a:bodyPr/>
          <a:lstStyle/>
          <a:p>
            <a:pPr marL="742950" lvl="2" indent="-342900"/>
            <a:r>
              <a:rPr lang="en-US" altLang="en-US" sz="2400" dirty="0">
                <a:latin typeface="Trebuchet MS" panose="020B0603020202020204" pitchFamily="34" charset="0"/>
              </a:rPr>
              <a:t>Blocking the parasympathetic nervous system is like stimulating the sympathetic nervous system</a:t>
            </a:r>
          </a:p>
          <a:p>
            <a:pPr marL="742950" lvl="2" indent="-342900"/>
            <a:r>
              <a:rPr lang="en-US" altLang="en-US" sz="2400" dirty="0">
                <a:latin typeface="Trebuchet MS" panose="020B0603020202020204" pitchFamily="34" charset="0"/>
              </a:rPr>
              <a:t>Acetylcholine (Ach) is the neurotransmitter of the parasympathetic branch of the autonomic nervous system</a:t>
            </a:r>
          </a:p>
        </p:txBody>
      </p:sp>
      <p:pic>
        <p:nvPicPr>
          <p:cNvPr id="5" name="Picture 2" descr="This picture Describes about Parasympathetic Nervous System">
            <a:extLst>
              <a:ext uri="{FF2B5EF4-FFF2-40B4-BE49-F238E27FC236}">
                <a16:creationId xmlns:a16="http://schemas.microsoft.com/office/drawing/2014/main" id="{8FB6F050-B37F-4ECD-8574-3603315088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85544" y="1577083"/>
            <a:ext cx="36861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444E39-BAD4-4172-B01F-D01D36D3B0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8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31"/>
    </mc:Choice>
    <mc:Fallback>
      <p:transition spd="slow" advTm="81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/>
              </a:rPr>
              <a:t>Parasympathetic Nervous System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606111"/>
            <a:ext cx="4230688" cy="3686175"/>
          </a:xfrm>
        </p:spPr>
        <p:txBody>
          <a:bodyPr/>
          <a:lstStyle/>
          <a:p>
            <a:pPr marL="742950" lvl="2" indent="-342900"/>
            <a:r>
              <a:rPr lang="en-US" altLang="en-US" sz="2400" dirty="0">
                <a:latin typeface="Trebuchet MS" panose="020B0603020202020204" pitchFamily="34" charset="0"/>
              </a:rPr>
              <a:t>Muscarinic receptors: stimulate smooth muscle</a:t>
            </a:r>
          </a:p>
          <a:p>
            <a:pPr marL="742950" lvl="2" indent="-342900"/>
            <a:r>
              <a:rPr lang="en-US" altLang="en-US" sz="2400" dirty="0">
                <a:latin typeface="Trebuchet MS" panose="020B0603020202020204" pitchFamily="34" charset="0"/>
              </a:rPr>
              <a:t>Nicotinic receptors: stimulate skeletal muscle</a:t>
            </a:r>
          </a:p>
          <a:p>
            <a:pPr marL="742950" lvl="2" indent="-342900"/>
            <a:r>
              <a:rPr lang="en-US" altLang="en-US" sz="2400" dirty="0">
                <a:latin typeface="Trebuchet MS" panose="020B0603020202020204" pitchFamily="34" charset="0"/>
              </a:rPr>
              <a:t>Cholinergic blocking drugs are selective and target just one of the types of receptors</a:t>
            </a:r>
          </a:p>
        </p:txBody>
      </p:sp>
      <p:pic>
        <p:nvPicPr>
          <p:cNvPr id="5" name="Picture 2" descr="This picture Describes about Parasympathetic Nervous System">
            <a:extLst>
              <a:ext uri="{FF2B5EF4-FFF2-40B4-BE49-F238E27FC236}">
                <a16:creationId xmlns:a16="http://schemas.microsoft.com/office/drawing/2014/main" id="{8FB6F050-B37F-4ECD-8574-3603315088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85544" y="1606111"/>
            <a:ext cx="36861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5A7BAC1-8A20-47A2-BA43-E3646802D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0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22"/>
    </mc:Choice>
    <mc:Fallback>
      <p:transition spd="slow" advTm="30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/>
              </a:rPr>
              <a:t>Cholinergic Blocking Drugs—Actions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199" y="1199719"/>
            <a:ext cx="8613775" cy="3686175"/>
          </a:xfrm>
        </p:spPr>
        <p:txBody>
          <a:bodyPr/>
          <a:lstStyle/>
          <a:p>
            <a:pPr marL="742950" lvl="2" indent="-342900"/>
            <a:r>
              <a:rPr lang="en-US" altLang="en-US" sz="2400" dirty="0">
                <a:latin typeface="Trebuchet MS" panose="020B0603020202020204" pitchFamily="34" charset="0"/>
              </a:rPr>
              <a:t>Block/inhibit the action of acetylcholine (ACh) in the parasympathetic nervous system</a:t>
            </a:r>
          </a:p>
          <a:p>
            <a:pPr marL="742950" lvl="2" indent="-342900"/>
            <a:r>
              <a:rPr lang="en-US" altLang="en-US" sz="2400" dirty="0">
                <a:latin typeface="Trebuchet MS" panose="020B0603020202020204" pitchFamily="34" charset="0"/>
              </a:rPr>
              <a:t>Cholinergic blocking drugs are selective and target just one of the types of receptors</a:t>
            </a:r>
          </a:p>
          <a:p>
            <a:pPr marL="742950" lvl="2" indent="-342900"/>
            <a:r>
              <a:rPr lang="en-US" altLang="en-US" sz="2400" dirty="0">
                <a:latin typeface="Trebuchet MS" panose="020B0603020202020204" pitchFamily="34" charset="0"/>
              </a:rPr>
              <a:t>Can affect many organs and structures of the body if they are nonselective</a:t>
            </a:r>
          </a:p>
          <a:p>
            <a:pPr marL="742950" lvl="2" indent="-342900"/>
            <a:r>
              <a:rPr lang="en-US" altLang="en-US" sz="2400" dirty="0">
                <a:latin typeface="Trebuchet MS" panose="020B0603020202020204" pitchFamily="34" charset="0"/>
              </a:rPr>
              <a:t>Example: scopolamine</a:t>
            </a:r>
          </a:p>
        </p:txBody>
      </p:sp>
      <p:pic>
        <p:nvPicPr>
          <p:cNvPr id="5" name="Picture 2" descr="This picture Describes about Cholinergic Blocking Drugs—Actions">
            <a:extLst>
              <a:ext uri="{FF2B5EF4-FFF2-40B4-BE49-F238E27FC236}">
                <a16:creationId xmlns:a16="http://schemas.microsoft.com/office/drawing/2014/main" id="{8E72DF96-FDB5-4880-84BA-06A681F313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80406" y="3568783"/>
            <a:ext cx="4163568" cy="27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1402A52-BC88-4F86-B4DF-8623DD992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90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42"/>
    </mc:Choice>
    <mc:Fallback>
      <p:transition spd="slow" advTm="109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391878" y="550404"/>
            <a:ext cx="8229600" cy="48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/>
          <a:p>
            <a:pPr algn="l"/>
            <a:r>
              <a:rPr lang="en-US" altLang="en-US" b="1" dirty="0">
                <a:latin typeface="Trebuchet MS"/>
              </a:rPr>
              <a:t>Cholinergic Blocking Drugs—Uses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449934" y="1416718"/>
            <a:ext cx="8631238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/>
          <a:p>
            <a:pPr marL="742950" lvl="2" indent="-342900"/>
            <a:r>
              <a:rPr lang="en-US" altLang="en-US" dirty="0">
                <a:latin typeface="Trebuchet MS" panose="020B0603020202020204" pitchFamily="34" charset="0"/>
              </a:rPr>
              <a:t>Maintenance treatment of asthma or COPD</a:t>
            </a:r>
          </a:p>
          <a:p>
            <a:pPr marL="742950" lvl="2" indent="-342900"/>
            <a:r>
              <a:rPr lang="en-US" altLang="en-US" dirty="0">
                <a:latin typeface="Trebuchet MS" panose="020B0603020202020204" pitchFamily="34" charset="0"/>
              </a:rPr>
              <a:t>Ureteral or biliary colic and bladder overactivity</a:t>
            </a:r>
          </a:p>
          <a:p>
            <a:pPr marL="742950" lvl="2" indent="-342900"/>
            <a:r>
              <a:rPr lang="en-US" altLang="en-US" dirty="0">
                <a:latin typeface="Trebuchet MS" panose="020B0603020202020204" pitchFamily="34" charset="0"/>
              </a:rPr>
              <a:t>Pylorospasm and peptic ulcer</a:t>
            </a:r>
          </a:p>
          <a:p>
            <a:pPr marL="742950" lvl="2" indent="-342900"/>
            <a:r>
              <a:rPr lang="en-US" altLang="en-US" dirty="0">
                <a:latin typeface="Trebuchet MS" panose="020B0603020202020204" pitchFamily="34" charset="0"/>
              </a:rPr>
              <a:t>Vagal nerve–induced bradycardia</a:t>
            </a:r>
          </a:p>
          <a:p>
            <a:pPr marL="742950" lvl="2" indent="-342900"/>
            <a:r>
              <a:rPr lang="en-US" altLang="en-US" dirty="0">
                <a:latin typeface="Trebuchet MS" panose="020B0603020202020204" pitchFamily="34" charset="0"/>
              </a:rPr>
              <a:t>Preoperative reduction of oral secretions</a:t>
            </a:r>
          </a:p>
          <a:p>
            <a:pPr marL="400050" lvl="2" indent="0">
              <a:buNone/>
            </a:pPr>
            <a:endParaRPr lang="en-US" altLang="en-US" dirty="0">
              <a:latin typeface="Trebuchet MS" panose="020B0603020202020204" pitchFamily="34" charset="0"/>
            </a:endParaRPr>
          </a:p>
          <a:p>
            <a:pPr marL="400050" lvl="2" indent="0">
              <a:buNone/>
            </a:pPr>
            <a:endParaRPr lang="en-US" altLang="en-US" dirty="0">
              <a:latin typeface="Trebuchet MS" panose="020B0603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76429B-2335-4B8C-8E28-F911A10A1E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2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95"/>
    </mc:Choice>
    <mc:Fallback>
      <p:transition spd="slow" advTm="98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dirty="0">
                <a:latin typeface="Trebuchet MS"/>
                <a:cs typeface="Trebuchet MS"/>
              </a:rPr>
              <a:t>Pharmacology in Practice Exercise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967" y="1214231"/>
            <a:ext cx="8933316" cy="3686175"/>
          </a:xfrm>
        </p:spPr>
        <p:txBody>
          <a:bodyPr/>
          <a:lstStyle/>
          <a:p>
            <a:r>
              <a:rPr lang="en-US" sz="2400" dirty="0">
                <a:latin typeface="Trebuchet MS"/>
              </a:rPr>
              <a:t>Oxybutynin, used for the treatment of overactive bladder, exerts its effect by inhibiting the action of which of the following receptors?</a:t>
            </a:r>
          </a:p>
          <a:p>
            <a:pPr marL="800100" lvl="1" indent="-342900">
              <a:buAutoNum type="alphaLcParenR"/>
            </a:pPr>
            <a:r>
              <a:rPr lang="en-US" dirty="0">
                <a:latin typeface="Trebuchet MS"/>
              </a:rPr>
              <a:t>Nicotinic receptors</a:t>
            </a:r>
          </a:p>
          <a:p>
            <a:pPr marL="800100" lvl="1" indent="-342900">
              <a:buAutoNum type="alphaLcParenR"/>
            </a:pPr>
            <a:r>
              <a:rPr lang="en-US" dirty="0">
                <a:latin typeface="Trebuchet MS"/>
              </a:rPr>
              <a:t>Alpha-adrenergic (</a:t>
            </a:r>
            <a:r>
              <a:rPr lang="el-GR" dirty="0">
                <a:latin typeface="Trebuchet MS"/>
              </a:rPr>
              <a:t>α</a:t>
            </a:r>
            <a:r>
              <a:rPr lang="en-US" dirty="0">
                <a:latin typeface="Trebuchet MS"/>
              </a:rPr>
              <a:t>–adrenergic) receptors</a:t>
            </a:r>
          </a:p>
          <a:p>
            <a:pPr marL="800100" lvl="1" indent="-342900">
              <a:buAutoNum type="alphaLcParenR"/>
            </a:pPr>
            <a:r>
              <a:rPr lang="en-US" dirty="0">
                <a:latin typeface="Trebuchet MS"/>
              </a:rPr>
              <a:t>Muscarinic receptors</a:t>
            </a:r>
          </a:p>
          <a:p>
            <a:pPr marL="800100" lvl="1" indent="-342900">
              <a:buAutoNum type="alphaLcParenR"/>
            </a:pPr>
            <a:r>
              <a:rPr lang="en-US" dirty="0">
                <a:latin typeface="Trebuchet MS"/>
              </a:rPr>
              <a:t>Beta-adrenergic (</a:t>
            </a:r>
            <a:r>
              <a:rPr lang="el-GR" dirty="0">
                <a:latin typeface="Trebuchet MS"/>
              </a:rPr>
              <a:t>β</a:t>
            </a:r>
            <a:r>
              <a:rPr lang="en-US" dirty="0">
                <a:latin typeface="Trebuchet MS"/>
              </a:rPr>
              <a:t>-adrenergic) receptors</a:t>
            </a:r>
          </a:p>
          <a:p>
            <a:endParaRPr lang="en-US" sz="2400" dirty="0"/>
          </a:p>
        </p:txBody>
      </p:sp>
      <p:pic>
        <p:nvPicPr>
          <p:cNvPr id="5" name="Content Placeholder 4" descr="This picture Describes about Pharmacology in Practice Exercise">
            <a:extLst>
              <a:ext uri="{FF2B5EF4-FFF2-40B4-BE49-F238E27FC236}">
                <a16:creationId xmlns:a16="http://schemas.microsoft.com/office/drawing/2014/main" id="{2146B676-2433-41AD-BFCB-02C206611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4896" y="4423319"/>
            <a:ext cx="3169920" cy="21153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D03A11-7AD0-4EF9-A8A9-F3B157BB6D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75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16"/>
    </mc:Choice>
    <mc:Fallback>
      <p:transition spd="slow" advTm="60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41" y="636607"/>
            <a:ext cx="8524875" cy="387798"/>
          </a:xfrm>
        </p:spPr>
        <p:txBody>
          <a:bodyPr/>
          <a:lstStyle/>
          <a:p>
            <a:r>
              <a:rPr lang="en-US" altLang="en-US" dirty="0">
                <a:latin typeface="Trebuchet MS"/>
              </a:rPr>
              <a:t>Cholinergic Blocking Drugs—</a:t>
            </a:r>
            <a:r>
              <a:rPr lang="en-US" altLang="en-US" dirty="0">
                <a:latin typeface="Trebuchet MS" pitchFamily="34" charset="0"/>
                <a:ea typeface="Trebuchet MS" pitchFamily="34" charset="0"/>
                <a:cs typeface="Trebuchet MS" pitchFamily="34" charset="0"/>
              </a:rPr>
              <a:t>Adverse Reactions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664167"/>
            <a:ext cx="4230688" cy="3686175"/>
          </a:xfrm>
        </p:spPr>
        <p:txBody>
          <a:bodyPr/>
          <a:lstStyle/>
          <a:p>
            <a:pPr marL="285750" indent="-285750" eaLnBrk="1" hangingPunct="1">
              <a:buFontTx/>
              <a:buChar char="•"/>
            </a:pPr>
            <a:r>
              <a:rPr lang="en-US" altLang="en-US" sz="2400" dirty="0">
                <a:latin typeface="Trebuchet MS" pitchFamily="34" charset="0"/>
                <a:cs typeface="Trebuchet MS" pitchFamily="34" charset="0"/>
              </a:rPr>
              <a:t>Gastrointestinal System Reactions: 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Dry mouth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Nausea, vomiting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Difficulty swallowing 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Heartburn</a:t>
            </a:r>
          </a:p>
          <a:p>
            <a:pPr marL="1028700" lvl="1" eaLnBrk="1" hangingPunct="1">
              <a:buFontTx/>
              <a:buChar char="•"/>
            </a:pPr>
            <a:r>
              <a:rPr lang="en-US" altLang="en-US" dirty="0">
                <a:latin typeface="Trebuchet MS"/>
              </a:rPr>
              <a:t>Constipation</a:t>
            </a:r>
          </a:p>
        </p:txBody>
      </p:sp>
      <p:pic>
        <p:nvPicPr>
          <p:cNvPr id="5" name="Picture 2" descr="This picture Describes about Cholinergic Blocking Drugs—Adverse Reactions">
            <a:extLst>
              <a:ext uri="{FF2B5EF4-FFF2-40B4-BE49-F238E27FC236}">
                <a16:creationId xmlns:a16="http://schemas.microsoft.com/office/drawing/2014/main" id="{05AC8710-C8A1-4AFB-BDB7-C737F050858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33943" y="2379494"/>
            <a:ext cx="3389376" cy="22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C322A4-AB0D-4D1D-AE75-BC25F30A32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0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72"/>
    </mc:Choice>
    <mc:Fallback>
      <p:transition spd="slow" advTm="23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LWW TEMPLATE">
  <a:themeElements>
    <a:clrScheme name="">
      <a:dk1>
        <a:srgbClr val="000000"/>
      </a:dk1>
      <a:lt1>
        <a:srgbClr val="FFFFFF"/>
      </a:lt1>
      <a:dk2>
        <a:srgbClr val="006B76"/>
      </a:dk2>
      <a:lt2>
        <a:srgbClr val="000000"/>
      </a:lt2>
      <a:accent1>
        <a:srgbClr val="186EC4"/>
      </a:accent1>
      <a:accent2>
        <a:srgbClr val="CC9900"/>
      </a:accent2>
      <a:accent3>
        <a:srgbClr val="FFFFFF"/>
      </a:accent3>
      <a:accent4>
        <a:srgbClr val="000000"/>
      </a:accent4>
      <a:accent5>
        <a:srgbClr val="ABBADE"/>
      </a:accent5>
      <a:accent6>
        <a:srgbClr val="B98A00"/>
      </a:accent6>
      <a:hlink>
        <a:srgbClr val="FF0000"/>
      </a:hlink>
      <a:folHlink>
        <a:srgbClr val="009900"/>
      </a:folHlink>
    </a:clrScheme>
    <a:fontScheme name="LWW 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WW TEMPLAT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WW TEMPLAT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WW TEMPLAT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WW TEMPLAT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WW TEMPLAT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WW TEMPLAT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WW TEMPLAT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c73501-d892-4798-8321-2611750ec21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8385B5E2AC949AF11150DD84F6C37" ma:contentTypeVersion="14" ma:contentTypeDescription="Create a new document." ma:contentTypeScope="" ma:versionID="0f0d6541ad1267a6c9b44725fe056c0c">
  <xsd:schema xmlns:xsd="http://www.w3.org/2001/XMLSchema" xmlns:xs="http://www.w3.org/2001/XMLSchema" xmlns:p="http://schemas.microsoft.com/office/2006/metadata/properties" xmlns:ns3="00c73501-d892-4798-8321-2611750ec216" xmlns:ns4="a592d4b5-ef12-4eb7-8b0a-4321abea656b" targetNamespace="http://schemas.microsoft.com/office/2006/metadata/properties" ma:root="true" ma:fieldsID="f2d5e638a91b0b15a806b54330f21d59" ns3:_="" ns4:_="">
    <xsd:import namespace="00c73501-d892-4798-8321-2611750ec216"/>
    <xsd:import namespace="a592d4b5-ef12-4eb7-8b0a-4321abea65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73501-d892-4798-8321-2611750ec2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2d4b5-ef12-4eb7-8b0a-4321abea656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2C1218-8DF4-4505-B010-97A102F219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2D0645-763C-4A74-896B-80452723D21C}">
  <ds:schemaRefs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00c73501-d892-4798-8321-2611750ec216"/>
    <ds:schemaRef ds:uri="http://schemas.microsoft.com/office/infopath/2007/PartnerControls"/>
    <ds:schemaRef ds:uri="a592d4b5-ef12-4eb7-8b0a-4321abea656b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0E11B94-3B08-44B2-9893-0C219A79CE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c73501-d892-4798-8321-2611750ec216"/>
    <ds:schemaRef ds:uri="a592d4b5-ef12-4eb7-8b0a-4321abea65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7987</TotalTime>
  <Words>1760</Words>
  <Application>Microsoft Office PowerPoint</Application>
  <PresentationFormat>On-screen Show (4:3)</PresentationFormat>
  <Paragraphs>225</Paragraphs>
  <Slides>35</Slides>
  <Notes>0</Notes>
  <HiddenSlides>0</HiddenSlides>
  <MMClips>35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ＭＳ Ｐゴシック</vt:lpstr>
      <vt:lpstr>Arial</vt:lpstr>
      <vt:lpstr>Calibri</vt:lpstr>
      <vt:lpstr>Courier New</vt:lpstr>
      <vt:lpstr>Trebuchet MS</vt:lpstr>
      <vt:lpstr>Verdana</vt:lpstr>
      <vt:lpstr>Wingdings</vt:lpstr>
      <vt:lpstr>ヒラギノ角ゴ Pro W3</vt:lpstr>
      <vt:lpstr>2_LWW TEMPLATE</vt:lpstr>
      <vt:lpstr>Introduction to Clinical Pharmacology   Chapter 26 Cholinergic Blocking Drugs</vt:lpstr>
      <vt:lpstr>Learning Objectives</vt:lpstr>
      <vt:lpstr>Autonomic Nervous System</vt:lpstr>
      <vt:lpstr>Parasympathetic Nervous System #1</vt:lpstr>
      <vt:lpstr>Parasympathetic Nervous System #2</vt:lpstr>
      <vt:lpstr>Cholinergic Blocking Drugs—Actions</vt:lpstr>
      <vt:lpstr>Cholinergic Blocking Drugs—Uses</vt:lpstr>
      <vt:lpstr>Pharmacology in Practice Exercise #1</vt:lpstr>
      <vt:lpstr>Cholinergic Blocking Drugs—Adverse Reactions #1</vt:lpstr>
      <vt:lpstr>Cholinergic Blocking Drugs—Adverse Reactions #2</vt:lpstr>
      <vt:lpstr>Cholinergic Blocking Drugs—Adverse Reactions #3</vt:lpstr>
      <vt:lpstr>Cholinergic Blocking Drugs—Adverse Reactions #4</vt:lpstr>
      <vt:lpstr>Cholinergic Blocking Drugs—Adverse Reactions #5</vt:lpstr>
      <vt:lpstr>Cholinergic Blocking Drugs—Adverse Reactions #6</vt:lpstr>
      <vt:lpstr>Cholinergic Blocking Drugs—Contraindications</vt:lpstr>
      <vt:lpstr>Cholinergic Blocking Drugs—Precautions</vt:lpstr>
      <vt:lpstr>Cholinergic Blocking Drugs—Interactions</vt:lpstr>
      <vt:lpstr>Pharmacology in Practice Exercise #2</vt:lpstr>
      <vt:lpstr>Nursing Process—Client Receiving a Cholinergic Blocking Drug #1</vt:lpstr>
      <vt:lpstr>Nursing Process—Client Receiving a Cholinergic Blocking Drug #2</vt:lpstr>
      <vt:lpstr>Nursing Process—Client Receiving a Cholinergic Blocking Drug #3</vt:lpstr>
      <vt:lpstr>Nursing Process—Client Receiving a Cholinergic Blocking Drug #4</vt:lpstr>
      <vt:lpstr>Nursing Process—Client Receiving a Cholinergic Blocking Drug #5</vt:lpstr>
      <vt:lpstr>Nursing Process—Client Receiving a Cholinergic Blocking Drug #6</vt:lpstr>
      <vt:lpstr>Nursing Process—Client Receiving a Cholinergic Blocking Drug #7</vt:lpstr>
      <vt:lpstr>Nursing Process—Client Receiving a Cholinergic Blocking Drug #8</vt:lpstr>
      <vt:lpstr>Nursing Process—Client Receiving a Cholinergic Blocking Drug #9</vt:lpstr>
      <vt:lpstr>Nursing Process—Client Receiving a Cholinergic Blocking Drug #10</vt:lpstr>
      <vt:lpstr>Nursing Process—Client Receiving a Cholinergic Blocking Drug #11</vt:lpstr>
      <vt:lpstr>Nursing Process—Client Receiving a Cholinergic Blocking Drug #12</vt:lpstr>
      <vt:lpstr>Pharmacology in Practice Exercise #3</vt:lpstr>
      <vt:lpstr>Nursing Process—Client Receiving a Cholinergic Blocking Drug #13</vt:lpstr>
      <vt:lpstr>Nursing Process—Client Receiving a Cholinergic Blocking Drug #14</vt:lpstr>
      <vt:lpstr>Turn and Talk—Case Study #1</vt:lpstr>
      <vt:lpstr>Turn and Talk—Case Study #2</vt:lpstr>
    </vt:vector>
  </TitlesOfParts>
  <Company>LWW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26 Cholinergic Blocking Drugs</dc:title>
  <dc:creator>doug smock</dc:creator>
  <cp:lastModifiedBy>Paula Reeves</cp:lastModifiedBy>
  <cp:revision>481</cp:revision>
  <dcterms:created xsi:type="dcterms:W3CDTF">2014-03-13T13:46:35Z</dcterms:created>
  <dcterms:modified xsi:type="dcterms:W3CDTF">2024-09-19T01:51:11Z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0x0101001D98385B5E2AC949AF11150DD84F6C37</vt:lpwstr>
  </property>
</Properties>
</file>